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3CC8B-2D0C-4275-BEEE-9EEE0204CB59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43FDDDD-7475-472E-B6EB-8ECD225202BD}">
      <dgm:prSet phldrT="[Текст]" custT="1"/>
      <dgm:spPr/>
      <dgm:t>
        <a:bodyPr/>
        <a:lstStyle/>
        <a:p>
          <a:r>
            <a:rPr lang="ru-RU" sz="2400" b="1" dirty="0" smtClean="0"/>
            <a:t>Содержание </a:t>
          </a:r>
          <a:endParaRPr lang="ru-RU" sz="2400" b="1" dirty="0"/>
        </a:p>
      </dgm:t>
    </dgm:pt>
    <dgm:pt modelId="{B423FA29-49FC-41E9-9717-DCB7403D5970}" type="parTrans" cxnId="{F1FC8345-17F4-465E-A852-9D046835BD28}">
      <dgm:prSet/>
      <dgm:spPr/>
      <dgm:t>
        <a:bodyPr/>
        <a:lstStyle/>
        <a:p>
          <a:endParaRPr lang="ru-RU"/>
        </a:p>
      </dgm:t>
    </dgm:pt>
    <dgm:pt modelId="{0D60A439-4648-431A-8347-E8E9B5592E1B}" type="sibTrans" cxnId="{F1FC8345-17F4-465E-A852-9D046835BD28}">
      <dgm:prSet/>
      <dgm:spPr/>
      <dgm:t>
        <a:bodyPr/>
        <a:lstStyle/>
        <a:p>
          <a:endParaRPr lang="ru-RU"/>
        </a:p>
      </dgm:t>
    </dgm:pt>
    <dgm:pt modelId="{EE901F69-8580-4A02-A899-E6CB679125F9}">
      <dgm:prSet phldrT="[Текст]" custT="1"/>
      <dgm:spPr/>
      <dgm:t>
        <a:bodyPr/>
        <a:lstStyle/>
        <a:p>
          <a:r>
            <a:rPr lang="ru-RU" sz="2400" b="1" dirty="0" smtClean="0"/>
            <a:t>Качество результатов</a:t>
          </a:r>
          <a:endParaRPr lang="ru-RU" sz="2400" b="1" dirty="0"/>
        </a:p>
      </dgm:t>
    </dgm:pt>
    <dgm:pt modelId="{5183E66B-AB33-433F-991A-E4C07E9F2E31}" type="parTrans" cxnId="{9C2B4A34-2F63-424A-A272-F2F5EB9DB5C8}">
      <dgm:prSet/>
      <dgm:spPr/>
      <dgm:t>
        <a:bodyPr/>
        <a:lstStyle/>
        <a:p>
          <a:endParaRPr lang="ru-RU"/>
        </a:p>
      </dgm:t>
    </dgm:pt>
    <dgm:pt modelId="{311C30E7-379E-4810-9875-8F70705652EB}" type="sibTrans" cxnId="{9C2B4A34-2F63-424A-A272-F2F5EB9DB5C8}">
      <dgm:prSet/>
      <dgm:spPr/>
      <dgm:t>
        <a:bodyPr/>
        <a:lstStyle/>
        <a:p>
          <a:endParaRPr lang="ru-RU"/>
        </a:p>
      </dgm:t>
    </dgm:pt>
    <dgm:pt modelId="{CCB6E695-9B0B-4087-9D29-6520FA3486E8}">
      <dgm:prSet phldrT="[Текст]" custT="1"/>
      <dgm:spPr/>
      <dgm:t>
        <a:bodyPr/>
        <a:lstStyle/>
        <a:p>
          <a:r>
            <a:rPr lang="ru-RU" sz="2400" b="1" dirty="0" smtClean="0"/>
            <a:t>Доступность </a:t>
          </a:r>
          <a:endParaRPr lang="ru-RU" sz="2400" b="1" dirty="0"/>
        </a:p>
      </dgm:t>
    </dgm:pt>
    <dgm:pt modelId="{DF243E7E-B93E-4879-8633-A6D145246809}" type="parTrans" cxnId="{A1E10D43-A9BE-46AD-86EE-920338AB4D20}">
      <dgm:prSet/>
      <dgm:spPr/>
      <dgm:t>
        <a:bodyPr/>
        <a:lstStyle/>
        <a:p>
          <a:endParaRPr lang="ru-RU"/>
        </a:p>
      </dgm:t>
    </dgm:pt>
    <dgm:pt modelId="{700F4F4B-4BF1-4B61-B8FD-7170A3198F37}" type="sibTrans" cxnId="{A1E10D43-A9BE-46AD-86EE-920338AB4D20}">
      <dgm:prSet/>
      <dgm:spPr/>
      <dgm:t>
        <a:bodyPr/>
        <a:lstStyle/>
        <a:p>
          <a:endParaRPr lang="ru-RU"/>
        </a:p>
      </dgm:t>
    </dgm:pt>
    <dgm:pt modelId="{3CF15E21-8C15-418C-B0B5-7B148A8278BA}" type="pres">
      <dgm:prSet presAssocID="{2183CC8B-2D0C-4275-BEEE-9EEE0204CB59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37E69FDC-EC2B-4790-A8C1-10C4F1BDD1FE}" type="pres">
      <dgm:prSet presAssocID="{2183CC8B-2D0C-4275-BEEE-9EEE0204CB59}" presName="cycle" presStyleCnt="0"/>
      <dgm:spPr/>
    </dgm:pt>
    <dgm:pt modelId="{D064D280-B8E6-435F-8D08-5A2DDA2345C7}" type="pres">
      <dgm:prSet presAssocID="{2183CC8B-2D0C-4275-BEEE-9EEE0204CB59}" presName="centerShape" presStyleCnt="0"/>
      <dgm:spPr/>
    </dgm:pt>
    <dgm:pt modelId="{0497521E-B975-4971-9AA6-8C37C06BC69A}" type="pres">
      <dgm:prSet presAssocID="{2183CC8B-2D0C-4275-BEEE-9EEE0204CB59}" presName="connSite" presStyleLbl="node1" presStyleIdx="0" presStyleCnt="4"/>
      <dgm:spPr/>
    </dgm:pt>
    <dgm:pt modelId="{172FC3A4-2088-4286-97D9-CD1EA27488D0}" type="pres">
      <dgm:prSet presAssocID="{2183CC8B-2D0C-4275-BEEE-9EEE0204CB59}" presName="visible" presStyleLbl="node1" presStyleIdx="0" presStyleCnt="4" custLinFactNeighborX="-16557" custLinFactNeighborY="-6112"/>
      <dgm:spPr/>
    </dgm:pt>
    <dgm:pt modelId="{7A825B3D-C6D0-4749-889D-1C43A77E006D}" type="pres">
      <dgm:prSet presAssocID="{B423FA29-49FC-41E9-9717-DCB7403D5970}" presName="Name25" presStyleLbl="parChTrans1D1" presStyleIdx="0" presStyleCnt="3"/>
      <dgm:spPr/>
    </dgm:pt>
    <dgm:pt modelId="{0836B2A7-014F-4DAA-AE80-28C4B48F0C86}" type="pres">
      <dgm:prSet presAssocID="{A43FDDDD-7475-472E-B6EB-8ECD225202BD}" presName="node" presStyleCnt="0"/>
      <dgm:spPr/>
    </dgm:pt>
    <dgm:pt modelId="{C7364BC7-C0A9-4724-BA2D-2C178DFC293A}" type="pres">
      <dgm:prSet presAssocID="{A43FDDDD-7475-472E-B6EB-8ECD225202BD}" presName="parentNode" presStyleLbl="node1" presStyleIdx="1" presStyleCnt="4" custScaleX="174038" custScaleY="178053" custLinFactNeighborX="57040" custLinFactNeighborY="-10291">
        <dgm:presLayoutVars>
          <dgm:chMax val="1"/>
          <dgm:bulletEnabled val="1"/>
        </dgm:presLayoutVars>
      </dgm:prSet>
      <dgm:spPr/>
    </dgm:pt>
    <dgm:pt modelId="{A93B3A0B-4B44-4E83-8B3E-F92E9FAAC3C4}" type="pres">
      <dgm:prSet presAssocID="{A43FDDDD-7475-472E-B6EB-8ECD225202B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26998-5543-452A-846A-D008F9698D78}" type="pres">
      <dgm:prSet presAssocID="{5183E66B-AB33-433F-991A-E4C07E9F2E31}" presName="Name25" presStyleLbl="parChTrans1D1" presStyleIdx="1" presStyleCnt="3"/>
      <dgm:spPr/>
    </dgm:pt>
    <dgm:pt modelId="{A6028D71-95E7-4533-8BC3-8E0189DB2207}" type="pres">
      <dgm:prSet presAssocID="{EE901F69-8580-4A02-A899-E6CB679125F9}" presName="node" presStyleCnt="0"/>
      <dgm:spPr/>
    </dgm:pt>
    <dgm:pt modelId="{5F976E3A-71D4-4EF1-8C09-44D85CCE7A2E}" type="pres">
      <dgm:prSet presAssocID="{EE901F69-8580-4A02-A899-E6CB679125F9}" presName="parentNode" presStyleLbl="node1" presStyleIdx="2" presStyleCnt="4" custScaleX="190363" custScaleY="182322" custLinFactX="39958" custLinFactNeighborX="100000" custLinFactNeighborY="6422">
        <dgm:presLayoutVars>
          <dgm:chMax val="1"/>
          <dgm:bulletEnabled val="1"/>
        </dgm:presLayoutVars>
      </dgm:prSet>
      <dgm:spPr/>
    </dgm:pt>
    <dgm:pt modelId="{653D2491-9597-49E3-A338-201C79900436}" type="pres">
      <dgm:prSet presAssocID="{EE901F69-8580-4A02-A899-E6CB679125F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06988-ED6D-45E1-90A3-6F47A5FF5A8B}" type="pres">
      <dgm:prSet presAssocID="{DF243E7E-B93E-4879-8633-A6D145246809}" presName="Name25" presStyleLbl="parChTrans1D1" presStyleIdx="2" presStyleCnt="3"/>
      <dgm:spPr/>
    </dgm:pt>
    <dgm:pt modelId="{CDBE4950-520C-48DB-B97E-908D55F8E03E}" type="pres">
      <dgm:prSet presAssocID="{CCB6E695-9B0B-4087-9D29-6520FA3486E8}" presName="node" presStyleCnt="0"/>
      <dgm:spPr/>
    </dgm:pt>
    <dgm:pt modelId="{48571075-C50A-4181-A2C7-2E47973753E4}" type="pres">
      <dgm:prSet presAssocID="{CCB6E695-9B0B-4087-9D29-6520FA3486E8}" presName="parentNode" presStyleLbl="node1" presStyleIdx="3" presStyleCnt="4" custScaleX="181168" custScaleY="179250" custLinFactNeighborX="39222" custLinFactNeighborY="10052">
        <dgm:presLayoutVars>
          <dgm:chMax val="1"/>
          <dgm:bulletEnabled val="1"/>
        </dgm:presLayoutVars>
      </dgm:prSet>
      <dgm:spPr/>
    </dgm:pt>
    <dgm:pt modelId="{3D1EF7CE-15CC-45DE-AECF-39C381F3C412}" type="pres">
      <dgm:prSet presAssocID="{CCB6E695-9B0B-4087-9D29-6520FA3486E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FC8345-17F4-465E-A852-9D046835BD28}" srcId="{2183CC8B-2D0C-4275-BEEE-9EEE0204CB59}" destId="{A43FDDDD-7475-472E-B6EB-8ECD225202BD}" srcOrd="0" destOrd="0" parTransId="{B423FA29-49FC-41E9-9717-DCB7403D5970}" sibTransId="{0D60A439-4648-431A-8347-E8E9B5592E1B}"/>
    <dgm:cxn modelId="{DFACB382-AA8E-4715-8DE8-205909C33998}" type="presOf" srcId="{DF243E7E-B93E-4879-8633-A6D145246809}" destId="{FF506988-ED6D-45E1-90A3-6F47A5FF5A8B}" srcOrd="0" destOrd="0" presId="urn:microsoft.com/office/officeart/2005/8/layout/radial2"/>
    <dgm:cxn modelId="{7316B5DE-3272-4612-9C8D-211B5A48CC05}" type="presOf" srcId="{2183CC8B-2D0C-4275-BEEE-9EEE0204CB59}" destId="{3CF15E21-8C15-418C-B0B5-7B148A8278BA}" srcOrd="0" destOrd="0" presId="urn:microsoft.com/office/officeart/2005/8/layout/radial2"/>
    <dgm:cxn modelId="{38E4151A-E164-40F2-80CC-4661FB6376A1}" type="presOf" srcId="{CCB6E695-9B0B-4087-9D29-6520FA3486E8}" destId="{48571075-C50A-4181-A2C7-2E47973753E4}" srcOrd="0" destOrd="0" presId="urn:microsoft.com/office/officeart/2005/8/layout/radial2"/>
    <dgm:cxn modelId="{C8999EA3-7BA7-46F5-A6C1-8213FB7243F2}" type="presOf" srcId="{5183E66B-AB33-433F-991A-E4C07E9F2E31}" destId="{B0B26998-5543-452A-846A-D008F9698D78}" srcOrd="0" destOrd="0" presId="urn:microsoft.com/office/officeart/2005/8/layout/radial2"/>
    <dgm:cxn modelId="{9BB1A5F2-1A51-416E-8A37-AFD86C17571A}" type="presOf" srcId="{A43FDDDD-7475-472E-B6EB-8ECD225202BD}" destId="{C7364BC7-C0A9-4724-BA2D-2C178DFC293A}" srcOrd="0" destOrd="0" presId="urn:microsoft.com/office/officeart/2005/8/layout/radial2"/>
    <dgm:cxn modelId="{89D69B94-5D50-4109-A4A4-0F2BD231CD76}" type="presOf" srcId="{B423FA29-49FC-41E9-9717-DCB7403D5970}" destId="{7A825B3D-C6D0-4749-889D-1C43A77E006D}" srcOrd="0" destOrd="0" presId="urn:microsoft.com/office/officeart/2005/8/layout/radial2"/>
    <dgm:cxn modelId="{9C2B4A34-2F63-424A-A272-F2F5EB9DB5C8}" srcId="{2183CC8B-2D0C-4275-BEEE-9EEE0204CB59}" destId="{EE901F69-8580-4A02-A899-E6CB679125F9}" srcOrd="1" destOrd="0" parTransId="{5183E66B-AB33-433F-991A-E4C07E9F2E31}" sibTransId="{311C30E7-379E-4810-9875-8F70705652EB}"/>
    <dgm:cxn modelId="{87F393DD-2F62-4C57-B929-2F4C896B5FD1}" type="presOf" srcId="{EE901F69-8580-4A02-A899-E6CB679125F9}" destId="{5F976E3A-71D4-4EF1-8C09-44D85CCE7A2E}" srcOrd="0" destOrd="0" presId="urn:microsoft.com/office/officeart/2005/8/layout/radial2"/>
    <dgm:cxn modelId="{A1E10D43-A9BE-46AD-86EE-920338AB4D20}" srcId="{2183CC8B-2D0C-4275-BEEE-9EEE0204CB59}" destId="{CCB6E695-9B0B-4087-9D29-6520FA3486E8}" srcOrd="2" destOrd="0" parTransId="{DF243E7E-B93E-4879-8633-A6D145246809}" sibTransId="{700F4F4B-4BF1-4B61-B8FD-7170A3198F37}"/>
    <dgm:cxn modelId="{54FDDD65-EB80-44F4-B7C0-DFEFE6463E77}" type="presParOf" srcId="{3CF15E21-8C15-418C-B0B5-7B148A8278BA}" destId="{37E69FDC-EC2B-4790-A8C1-10C4F1BDD1FE}" srcOrd="0" destOrd="0" presId="urn:microsoft.com/office/officeart/2005/8/layout/radial2"/>
    <dgm:cxn modelId="{805C253F-9D51-49A2-A8FB-E9866616FA33}" type="presParOf" srcId="{37E69FDC-EC2B-4790-A8C1-10C4F1BDD1FE}" destId="{D064D280-B8E6-435F-8D08-5A2DDA2345C7}" srcOrd="0" destOrd="0" presId="urn:microsoft.com/office/officeart/2005/8/layout/radial2"/>
    <dgm:cxn modelId="{05C4C756-9A89-4B24-972E-FE5AE39AE4F8}" type="presParOf" srcId="{D064D280-B8E6-435F-8D08-5A2DDA2345C7}" destId="{0497521E-B975-4971-9AA6-8C37C06BC69A}" srcOrd="0" destOrd="0" presId="urn:microsoft.com/office/officeart/2005/8/layout/radial2"/>
    <dgm:cxn modelId="{BCCDB404-8CB4-4D09-AD81-53D60C49CBCD}" type="presParOf" srcId="{D064D280-B8E6-435F-8D08-5A2DDA2345C7}" destId="{172FC3A4-2088-4286-97D9-CD1EA27488D0}" srcOrd="1" destOrd="0" presId="urn:microsoft.com/office/officeart/2005/8/layout/radial2"/>
    <dgm:cxn modelId="{91D09DFB-2C4E-4F4C-A55E-E2DE9899E732}" type="presParOf" srcId="{37E69FDC-EC2B-4790-A8C1-10C4F1BDD1FE}" destId="{7A825B3D-C6D0-4749-889D-1C43A77E006D}" srcOrd="1" destOrd="0" presId="urn:microsoft.com/office/officeart/2005/8/layout/radial2"/>
    <dgm:cxn modelId="{5114B70C-3C67-41E0-928B-56F534FE2009}" type="presParOf" srcId="{37E69FDC-EC2B-4790-A8C1-10C4F1BDD1FE}" destId="{0836B2A7-014F-4DAA-AE80-28C4B48F0C86}" srcOrd="2" destOrd="0" presId="urn:microsoft.com/office/officeart/2005/8/layout/radial2"/>
    <dgm:cxn modelId="{E0FA62A9-A939-4F18-A524-76E6BDD27F63}" type="presParOf" srcId="{0836B2A7-014F-4DAA-AE80-28C4B48F0C86}" destId="{C7364BC7-C0A9-4724-BA2D-2C178DFC293A}" srcOrd="0" destOrd="0" presId="urn:microsoft.com/office/officeart/2005/8/layout/radial2"/>
    <dgm:cxn modelId="{6C1159D4-D951-4E3D-B77D-4909911B3F31}" type="presParOf" srcId="{0836B2A7-014F-4DAA-AE80-28C4B48F0C86}" destId="{A93B3A0B-4B44-4E83-8B3E-F92E9FAAC3C4}" srcOrd="1" destOrd="0" presId="urn:microsoft.com/office/officeart/2005/8/layout/radial2"/>
    <dgm:cxn modelId="{DCECCE5D-8D57-486C-A42F-47B68B36C817}" type="presParOf" srcId="{37E69FDC-EC2B-4790-A8C1-10C4F1BDD1FE}" destId="{B0B26998-5543-452A-846A-D008F9698D78}" srcOrd="3" destOrd="0" presId="urn:microsoft.com/office/officeart/2005/8/layout/radial2"/>
    <dgm:cxn modelId="{7E343A71-FDAA-4AC9-9381-FFE8E061C492}" type="presParOf" srcId="{37E69FDC-EC2B-4790-A8C1-10C4F1BDD1FE}" destId="{A6028D71-95E7-4533-8BC3-8E0189DB2207}" srcOrd="4" destOrd="0" presId="urn:microsoft.com/office/officeart/2005/8/layout/radial2"/>
    <dgm:cxn modelId="{DB2DDB8F-68E9-46DA-A6D8-7E3ED3DC5D00}" type="presParOf" srcId="{A6028D71-95E7-4533-8BC3-8E0189DB2207}" destId="{5F976E3A-71D4-4EF1-8C09-44D85CCE7A2E}" srcOrd="0" destOrd="0" presId="urn:microsoft.com/office/officeart/2005/8/layout/radial2"/>
    <dgm:cxn modelId="{5C3EE2BA-4AD9-4AD6-8EC0-317798B3EAC1}" type="presParOf" srcId="{A6028D71-95E7-4533-8BC3-8E0189DB2207}" destId="{653D2491-9597-49E3-A338-201C79900436}" srcOrd="1" destOrd="0" presId="urn:microsoft.com/office/officeart/2005/8/layout/radial2"/>
    <dgm:cxn modelId="{9ECABB19-E95C-4E65-86EC-9ACE408D6CD7}" type="presParOf" srcId="{37E69FDC-EC2B-4790-A8C1-10C4F1BDD1FE}" destId="{FF506988-ED6D-45E1-90A3-6F47A5FF5A8B}" srcOrd="5" destOrd="0" presId="urn:microsoft.com/office/officeart/2005/8/layout/radial2"/>
    <dgm:cxn modelId="{0287D800-8FC3-4CEA-9827-7DE4C50D664C}" type="presParOf" srcId="{37E69FDC-EC2B-4790-A8C1-10C4F1BDD1FE}" destId="{CDBE4950-520C-48DB-B97E-908D55F8E03E}" srcOrd="6" destOrd="0" presId="urn:microsoft.com/office/officeart/2005/8/layout/radial2"/>
    <dgm:cxn modelId="{EA793A7F-DF82-4A79-9EDA-351725DC8382}" type="presParOf" srcId="{CDBE4950-520C-48DB-B97E-908D55F8E03E}" destId="{48571075-C50A-4181-A2C7-2E47973753E4}" srcOrd="0" destOrd="0" presId="urn:microsoft.com/office/officeart/2005/8/layout/radial2"/>
    <dgm:cxn modelId="{DCECAA30-0584-482D-8ADC-490BDE033782}" type="presParOf" srcId="{CDBE4950-520C-48DB-B97E-908D55F8E03E}" destId="{3D1EF7CE-15CC-45DE-AECF-39C381F3C41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06988-ED6D-45E1-90A3-6F47A5FF5A8B}">
      <dsp:nvSpPr>
        <dsp:cNvPr id="0" name=""/>
        <dsp:cNvSpPr/>
      </dsp:nvSpPr>
      <dsp:spPr>
        <a:xfrm rot="2230274">
          <a:off x="2529119" y="3589154"/>
          <a:ext cx="638340" cy="53349"/>
        </a:xfrm>
        <a:custGeom>
          <a:avLst/>
          <a:gdLst/>
          <a:ahLst/>
          <a:cxnLst/>
          <a:rect l="0" t="0" r="0" b="0"/>
          <a:pathLst>
            <a:path>
              <a:moveTo>
                <a:pt x="0" y="26674"/>
              </a:moveTo>
              <a:lnTo>
                <a:pt x="638340" y="26674"/>
              </a:lnTo>
            </a:path>
          </a:pathLst>
        </a:custGeom>
        <a:noFill/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26998-5543-452A-846A-D008F9698D78}">
      <dsp:nvSpPr>
        <dsp:cNvPr id="0" name=""/>
        <dsp:cNvSpPr/>
      </dsp:nvSpPr>
      <dsp:spPr>
        <a:xfrm rot="74792">
          <a:off x="2593699" y="2743910"/>
          <a:ext cx="2231487" cy="53349"/>
        </a:xfrm>
        <a:custGeom>
          <a:avLst/>
          <a:gdLst/>
          <a:ahLst/>
          <a:cxnLst/>
          <a:rect l="0" t="0" r="0" b="0"/>
          <a:pathLst>
            <a:path>
              <a:moveTo>
                <a:pt x="0" y="26674"/>
              </a:moveTo>
              <a:lnTo>
                <a:pt x="2231487" y="26674"/>
              </a:lnTo>
            </a:path>
          </a:pathLst>
        </a:custGeom>
        <a:noFill/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25B3D-C6D0-4749-889D-1C43A77E006D}">
      <dsp:nvSpPr>
        <dsp:cNvPr id="0" name=""/>
        <dsp:cNvSpPr/>
      </dsp:nvSpPr>
      <dsp:spPr>
        <a:xfrm rot="19547117">
          <a:off x="2510846" y="1804843"/>
          <a:ext cx="960536" cy="53349"/>
        </a:xfrm>
        <a:custGeom>
          <a:avLst/>
          <a:gdLst/>
          <a:ahLst/>
          <a:cxnLst/>
          <a:rect l="0" t="0" r="0" b="0"/>
          <a:pathLst>
            <a:path>
              <a:moveTo>
                <a:pt x="0" y="26674"/>
              </a:moveTo>
              <a:lnTo>
                <a:pt x="960536" y="26674"/>
              </a:lnTo>
            </a:path>
          </a:pathLst>
        </a:custGeom>
        <a:noFill/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FC3A4-2088-4286-97D9-CD1EA27488D0}">
      <dsp:nvSpPr>
        <dsp:cNvPr id="0" name=""/>
        <dsp:cNvSpPr/>
      </dsp:nvSpPr>
      <dsp:spPr>
        <a:xfrm>
          <a:off x="0" y="1253328"/>
          <a:ext cx="2625092" cy="26250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64BC7-C0A9-4724-BA2D-2C178DFC293A}">
      <dsp:nvSpPr>
        <dsp:cNvPr id="0" name=""/>
        <dsp:cNvSpPr/>
      </dsp:nvSpPr>
      <dsp:spPr>
        <a:xfrm>
          <a:off x="3159140" y="-616923"/>
          <a:ext cx="2741195" cy="2804433"/>
        </a:xfrm>
        <a:prstGeom prst="ellipse">
          <a:avLst/>
        </a:prstGeom>
        <a:solidFill>
          <a:schemeClr val="accent5">
            <a:hueOff val="-6018599"/>
            <a:satOff val="14820"/>
            <a:lumOff val="-32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Содержание </a:t>
          </a:r>
          <a:endParaRPr lang="ru-RU" sz="2400" b="1" kern="1200" dirty="0"/>
        </a:p>
      </dsp:txBody>
      <dsp:txXfrm>
        <a:off x="3560579" y="-206223"/>
        <a:ext cx="1938317" cy="1983033"/>
      </dsp:txXfrm>
    </dsp:sp>
    <dsp:sp modelId="{5F976E3A-71D4-4EF1-8C09-44D85CCE7A2E}">
      <dsp:nvSpPr>
        <dsp:cNvPr id="0" name=""/>
        <dsp:cNvSpPr/>
      </dsp:nvSpPr>
      <dsp:spPr>
        <a:xfrm>
          <a:off x="4824536" y="1391633"/>
          <a:ext cx="2998322" cy="2871672"/>
        </a:xfrm>
        <a:prstGeom prst="ellipse">
          <a:avLst/>
        </a:prstGeom>
        <a:solidFill>
          <a:schemeClr val="accent5">
            <a:hueOff val="-12037199"/>
            <a:satOff val="29639"/>
            <a:lumOff val="-65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Качество результатов</a:t>
          </a:r>
          <a:endParaRPr lang="ru-RU" sz="2400" b="1" kern="1200" dirty="0"/>
        </a:p>
      </dsp:txBody>
      <dsp:txXfrm>
        <a:off x="5263630" y="1812180"/>
        <a:ext cx="2120134" cy="2030578"/>
      </dsp:txXfrm>
    </dsp:sp>
    <dsp:sp modelId="{48571075-C50A-4181-A2C7-2E47973753E4}">
      <dsp:nvSpPr>
        <dsp:cNvPr id="0" name=""/>
        <dsp:cNvSpPr/>
      </dsp:nvSpPr>
      <dsp:spPr>
        <a:xfrm>
          <a:off x="2808308" y="3255703"/>
          <a:ext cx="2853496" cy="2823286"/>
        </a:xfrm>
        <a:prstGeom prst="ellipse">
          <a:avLst/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Доступность </a:t>
          </a:r>
          <a:endParaRPr lang="ru-RU" sz="2400" b="1" kern="1200" dirty="0"/>
        </a:p>
      </dsp:txBody>
      <dsp:txXfrm>
        <a:off x="3226193" y="3669164"/>
        <a:ext cx="2017726" cy="1996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D4B9E6F-D961-4376-974C-F94BCAC559CB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EBCBD32-0B44-4BBE-A278-2F58DBF45CA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9E6F-D961-4376-974C-F94BCAC559CB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BD32-0B44-4BBE-A278-2F58DBF45C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9E6F-D961-4376-974C-F94BCAC559CB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BD32-0B44-4BBE-A278-2F58DBF45C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D4B9E6F-D961-4376-974C-F94BCAC559CB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BCBD32-0B44-4BBE-A278-2F58DBF45CA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D4B9E6F-D961-4376-974C-F94BCAC559CB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EBCBD32-0B44-4BBE-A278-2F58DBF45CA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9E6F-D961-4376-974C-F94BCAC559CB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BD32-0B44-4BBE-A278-2F58DBF45C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9E6F-D961-4376-974C-F94BCAC559CB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BD32-0B44-4BBE-A278-2F58DBF45CA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4B9E6F-D961-4376-974C-F94BCAC559CB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BCBD32-0B44-4BBE-A278-2F58DBF45C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9E6F-D961-4376-974C-F94BCAC559CB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BD32-0B44-4BBE-A278-2F58DBF45C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D4B9E6F-D961-4376-974C-F94BCAC559CB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BCBD32-0B44-4BBE-A278-2F58DBF45CA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4B9E6F-D961-4376-974C-F94BCAC559CB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BCBD32-0B44-4BBE-A278-2F58DBF45CA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D4B9E6F-D961-4376-974C-F94BCAC559CB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BCBD32-0B44-4BBE-A278-2F58DBF45C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2" t="10958" r="17396" b="3071"/>
          <a:stretch/>
        </p:blipFill>
        <p:spPr bwMode="auto">
          <a:xfrm>
            <a:off x="1907899" y="228600"/>
            <a:ext cx="2385222" cy="251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2060848"/>
            <a:ext cx="4901160" cy="280831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Повышение качества и</a:t>
            </a:r>
            <a:br>
              <a:rPr lang="ru-RU" sz="2800" b="1" dirty="0">
                <a:solidFill>
                  <a:schemeClr val="tx2"/>
                </a:solidFill>
              </a:rPr>
            </a:br>
            <a:r>
              <a:rPr lang="ru-RU" sz="2800" b="1" dirty="0">
                <a:solidFill>
                  <a:schemeClr val="tx2"/>
                </a:solidFill>
              </a:rPr>
              <a:t>доступности дополнительного образования детей путем внедрения механизма</a:t>
            </a:r>
            <a:r>
              <a:rPr lang="ru-RU" sz="2800" dirty="0">
                <a:solidFill>
                  <a:schemeClr val="tx2"/>
                </a:solidFill>
              </a:rPr>
              <a:t/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b="1" dirty="0">
                <a:solidFill>
                  <a:schemeClr val="tx2"/>
                </a:solidFill>
              </a:rPr>
              <a:t>социального </a:t>
            </a:r>
            <a:r>
              <a:rPr lang="ru-RU" sz="2800" b="1" dirty="0" smtClean="0">
                <a:solidFill>
                  <a:schemeClr val="tx2"/>
                </a:solidFill>
              </a:rPr>
              <a:t>сертификата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5445224"/>
            <a:ext cx="3376464" cy="129614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Директор </a:t>
            </a:r>
            <a:r>
              <a:rPr lang="ru-RU" b="1" dirty="0" smtClean="0"/>
              <a:t>МУ </a:t>
            </a:r>
            <a:r>
              <a:rPr lang="ru-RU" b="1" dirty="0"/>
              <a:t>ДО</a:t>
            </a:r>
          </a:p>
          <a:p>
            <a:r>
              <a:rPr lang="ru-RU" b="1" dirty="0" smtClean="0"/>
              <a:t>«Центр детского творчества г. Пучеж»</a:t>
            </a:r>
            <a:endParaRPr lang="ru-RU" b="1" dirty="0"/>
          </a:p>
          <a:p>
            <a:r>
              <a:rPr lang="ru-RU" b="1" dirty="0" smtClean="0"/>
              <a:t>Лукичева Н.Н.</a:t>
            </a:r>
          </a:p>
          <a:p>
            <a:endParaRPr lang="ru-RU" b="1" dirty="0" smtClean="0"/>
          </a:p>
          <a:p>
            <a:r>
              <a:rPr lang="ru-RU" dirty="0" smtClean="0"/>
              <a:t>Пучеж 2023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707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32284108"/>
              </p:ext>
            </p:extLst>
          </p:nvPr>
        </p:nvGraphicFramePr>
        <p:xfrm>
          <a:off x="971600" y="620688"/>
          <a:ext cx="8856984" cy="5462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35696" y="515719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Социальный заказ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51520" y="1340768"/>
            <a:ext cx="3744416" cy="3816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5556" y="292494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Социальный заказ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7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Благодарим за внимание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20975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Дополнительное образование детей</a:t>
            </a:r>
            <a:endParaRPr lang="ru-RU" b="1" dirty="0"/>
          </a:p>
        </p:txBody>
      </p:sp>
      <p:pic>
        <p:nvPicPr>
          <p:cNvPr id="4" name="image2.jpe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3688" y="2773779"/>
            <a:ext cx="5482947" cy="375156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211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chemeClr val="tx2"/>
                </a:solidFill>
              </a:rPr>
              <a:t>Сфера дополнительного образования детей стала </a:t>
            </a:r>
            <a:r>
              <a:rPr lang="ru-RU" sz="2200" dirty="0">
                <a:solidFill>
                  <a:schemeClr val="tx2"/>
                </a:solidFill>
              </a:rPr>
              <a:t>одним из трёх новых </a:t>
            </a:r>
            <a:r>
              <a:rPr lang="ru-RU" sz="2200" dirty="0" smtClean="0">
                <a:solidFill>
                  <a:schemeClr val="tx2"/>
                </a:solidFill>
              </a:rPr>
              <a:t>направлений деятельности</a:t>
            </a:r>
            <a:r>
              <a:rPr lang="ru-RU" sz="2200" dirty="0">
                <a:solidFill>
                  <a:schemeClr val="tx2"/>
                </a:solidFill>
              </a:rPr>
              <a:t>, по </a:t>
            </a:r>
            <a:r>
              <a:rPr lang="ru-RU" sz="2200" dirty="0" smtClean="0">
                <a:solidFill>
                  <a:schemeClr val="tx2"/>
                </a:solidFill>
              </a:rPr>
              <a:t>которым с 2023 года формируется социальный </a:t>
            </a:r>
            <a:r>
              <a:rPr lang="ru-RU" sz="2200" dirty="0">
                <a:solidFill>
                  <a:schemeClr val="tx2"/>
                </a:solidFill>
              </a:rPr>
              <a:t>заказ на </a:t>
            </a:r>
            <a:r>
              <a:rPr lang="ru-RU" sz="2200" dirty="0" smtClean="0">
                <a:solidFill>
                  <a:schemeClr val="tx2"/>
                </a:solidFill>
              </a:rPr>
              <a:t>оказание государственных </a:t>
            </a:r>
            <a:r>
              <a:rPr lang="ru-RU" sz="2200" dirty="0">
                <a:solidFill>
                  <a:schemeClr val="tx2"/>
                </a:solidFill>
              </a:rPr>
              <a:t>(муниципальных) услуг</a:t>
            </a:r>
            <a:r>
              <a:rPr lang="ru-RU" sz="2200" dirty="0" smtClean="0">
                <a:solidFill>
                  <a:schemeClr val="tx2"/>
                </a:solidFill>
              </a:rPr>
              <a:t>.</a:t>
            </a:r>
            <a:endParaRPr lang="ru-RU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4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Социальный заказ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Федеральный закон</a:t>
            </a:r>
            <a:r>
              <a:rPr lang="ru-RU" sz="2000" dirty="0">
                <a:solidFill>
                  <a:schemeClr val="tx2"/>
                </a:solidFill>
              </a:rPr>
              <a:t>	</a:t>
            </a:r>
            <a:r>
              <a:rPr lang="ru-RU" sz="2000" dirty="0" smtClean="0">
                <a:solidFill>
                  <a:schemeClr val="tx2"/>
                </a:solidFill>
              </a:rPr>
              <a:t> от 28.12.2022 № 568-ФЗ </a:t>
            </a:r>
            <a:r>
              <a:rPr lang="ru-RU" sz="2000" dirty="0">
                <a:solidFill>
                  <a:schemeClr val="tx2"/>
                </a:solidFill>
              </a:rPr>
              <a:t>"</a:t>
            </a:r>
            <a:r>
              <a:rPr lang="ru-RU" sz="2000" dirty="0" smtClean="0">
                <a:solidFill>
                  <a:schemeClr val="tx2"/>
                </a:solidFill>
              </a:rPr>
              <a:t>О внесении </a:t>
            </a:r>
            <a:r>
              <a:rPr lang="ru-RU" sz="2000" dirty="0">
                <a:solidFill>
                  <a:schemeClr val="tx2"/>
                </a:solidFill>
              </a:rPr>
              <a:t>изменений в отдельные законодательные акты Российской Федерации и признании утратившей силу части 3 статьи 3 Федерального закона "О внесении изменений в отдельные законодательные акты Российской Федерации в связи с принятием Федерального закона "О государственном (муниципальном) социальном заказе на оказание государственных (муниципальных) услуг в социальной сфере".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chemeClr val="accent1"/>
                </a:solidFill>
              </a:rPr>
              <a:t>Цель социального заказа </a:t>
            </a:r>
            <a:r>
              <a:rPr lang="ru-RU" sz="2800" i="1" dirty="0">
                <a:solidFill>
                  <a:schemeClr val="accent1"/>
                </a:solidFill>
              </a:rPr>
              <a:t>- конкурентоспособность и повышение качества и доступности дополнительного образования</a:t>
            </a:r>
            <a:r>
              <a:rPr lang="ru-RU" sz="2800" i="1" dirty="0" smtClean="0">
                <a:solidFill>
                  <a:schemeClr val="accent1"/>
                </a:solidFill>
              </a:rPr>
              <a:t>.</a:t>
            </a:r>
            <a:endParaRPr lang="ru-RU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3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Сертификат 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дополнительного образования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Сертификат дополнительного образования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позволяет </a:t>
            </a:r>
            <a:r>
              <a:rPr lang="ru-RU" dirty="0">
                <a:solidFill>
                  <a:schemeClr val="tx2"/>
                </a:solidFill>
              </a:rPr>
              <a:t>детям </a:t>
            </a:r>
            <a:r>
              <a:rPr lang="ru-RU" dirty="0" smtClean="0">
                <a:solidFill>
                  <a:schemeClr val="tx2"/>
                </a:solidFill>
              </a:rPr>
              <a:t>получить дополнительное образование за счет бюджетных средств и выдается в рамках федерального проекта «Успех каждого ребенка» нацпроекта «Образование</a:t>
            </a:r>
            <a:r>
              <a:rPr lang="ru-RU" dirty="0">
                <a:solidFill>
                  <a:schemeClr val="tx2"/>
                </a:solidFill>
              </a:rPr>
              <a:t>».</a:t>
            </a:r>
          </a:p>
          <a:p>
            <a:endParaRPr lang="ru-RU" dirty="0"/>
          </a:p>
        </p:txBody>
      </p:sp>
      <p:pic>
        <p:nvPicPr>
          <p:cNvPr id="7" name="image5.jpeg"/>
          <p:cNvPicPr>
            <a:picLocks noGrp="1"/>
          </p:cNvPicPr>
          <p:nvPr>
            <p:ph sz="quarter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l="263" t="4528" r="9477" b="416"/>
          <a:stretch/>
        </p:blipFill>
        <p:spPr>
          <a:xfrm>
            <a:off x="4355976" y="1412776"/>
            <a:ext cx="4321680" cy="417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2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59216" cy="778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Как применить социальный сертификат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5301208"/>
            <a:ext cx="8363272" cy="11129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Применить социальный </a:t>
            </a:r>
            <a:r>
              <a:rPr lang="ru-RU" dirty="0">
                <a:solidFill>
                  <a:schemeClr val="tx2"/>
                </a:solidFill>
              </a:rPr>
              <a:t>сертификат можно будет </a:t>
            </a:r>
            <a:r>
              <a:rPr lang="ru-RU" dirty="0" smtClean="0">
                <a:solidFill>
                  <a:schemeClr val="tx2"/>
                </a:solidFill>
              </a:rPr>
              <a:t>только к программам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smtClean="0">
                <a:solidFill>
                  <a:schemeClr val="tx2"/>
                </a:solidFill>
              </a:rPr>
              <a:t>прошедшим независимую оценку качества и имеющим </a:t>
            </a:r>
            <a:r>
              <a:rPr lang="ru-RU" dirty="0">
                <a:solidFill>
                  <a:schemeClr val="tx2"/>
                </a:solidFill>
              </a:rPr>
              <a:t>маркер </a:t>
            </a:r>
            <a:r>
              <a:rPr lang="ru-RU" b="1" dirty="0">
                <a:solidFill>
                  <a:schemeClr val="tx2"/>
                </a:solidFill>
              </a:rPr>
              <a:t>«доступна оплата сертификатом».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6336704" cy="4417776"/>
          </a:xfrm>
        </p:spPr>
      </p:pic>
    </p:spTree>
    <p:extLst>
      <p:ext uri="{BB962C8B-B14F-4D97-AF65-F5344CB8AC3E}">
        <p14:creationId xmlns:p14="http://schemas.microsoft.com/office/powerpoint/2010/main" val="1055698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57018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Выбрать и записаться на программу дополнительного образования 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можно с помощью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204864"/>
            <a:ext cx="4186808" cy="4525963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АИС «Навигатор дополнительного образования Ивановской области»</a:t>
            </a:r>
          </a:p>
          <a:p>
            <a:pPr marL="0" indent="0">
              <a:buNone/>
            </a:pPr>
            <a:r>
              <a:rPr lang="en-US" sz="2400" b="1" i="1" dirty="0" smtClean="0">
                <a:solidFill>
                  <a:schemeClr val="tx2"/>
                </a:solidFill>
              </a:rPr>
              <a:t>https</a:t>
            </a:r>
            <a:r>
              <a:rPr lang="ru-RU" sz="2400" b="1" i="1" dirty="0" smtClean="0">
                <a:solidFill>
                  <a:schemeClr val="tx2"/>
                </a:solidFill>
              </a:rPr>
              <a:t>://р37.навигатор.дети/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4008" y="2204864"/>
            <a:ext cx="4038600" cy="4525963"/>
          </a:xfrm>
        </p:spPr>
        <p:txBody>
          <a:bodyPr/>
          <a:lstStyle/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/>
                </a:solidFill>
              </a:rPr>
              <a:t>Портал государственных услуг</a:t>
            </a:r>
            <a:endParaRPr lang="ru-RU" sz="24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b="1" i="1" dirty="0" smtClean="0">
                <a:solidFill>
                  <a:schemeClr val="tx2"/>
                </a:solidFill>
              </a:rPr>
              <a:t>https</a:t>
            </a:r>
            <a:r>
              <a:rPr lang="ru-RU" sz="2400" b="1" i="1" dirty="0" smtClean="0">
                <a:solidFill>
                  <a:schemeClr val="tx2"/>
                </a:solidFill>
              </a:rPr>
              <a:t>://</a:t>
            </a:r>
            <a:r>
              <a:rPr lang="en-US" sz="2400" b="1" i="1" dirty="0" smtClean="0">
                <a:solidFill>
                  <a:schemeClr val="tx2"/>
                </a:solidFill>
              </a:rPr>
              <a:t>www.gosuslugi.ru</a:t>
            </a:r>
            <a:r>
              <a:rPr lang="ru-RU" sz="2400" b="1" i="1" dirty="0" smtClean="0">
                <a:solidFill>
                  <a:schemeClr val="tx2"/>
                </a:solidFill>
              </a:rPr>
              <a:t>/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99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Что такое социальный сертификат?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/>
              <a:t> </a:t>
            </a:r>
            <a:endParaRPr lang="ru-RU" b="1" dirty="0"/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</a:rPr>
              <a:t>Социальный сертификат является новым механизмом системы персонифицированного финансирования дополнительного образования детей (ПФДО). Получать его могут дети в возрасте от 5 до 18 лет. Воспользоваться им можно будет с 1 сентября 2023 года.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</a:rPr>
              <a:t>Сертификат представляет собой именную электронную запись (реестровый номер), которую ребенок получает один раз, а действует она до 18 лет (17 лет включительно).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</a:rPr>
              <a:t>В контексте дополнительного образования детей социальный сертификат выполняет все функции сертификата </a:t>
            </a:r>
            <a:r>
              <a:rPr lang="ru-RU" dirty="0" err="1">
                <a:solidFill>
                  <a:schemeClr val="tx2"/>
                </a:solidFill>
              </a:rPr>
              <a:t>персфинансирования</a:t>
            </a:r>
            <a:r>
              <a:rPr lang="ru-RU" dirty="0">
                <a:solidFill>
                  <a:schemeClr val="tx2"/>
                </a:solidFill>
              </a:rPr>
              <a:t>, который изменился и вырос в социальный сертификат.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81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Преимущества социального сертификата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tx2"/>
                </a:solidFill>
              </a:rPr>
              <a:t>Номинал </a:t>
            </a:r>
            <a:r>
              <a:rPr lang="ru-RU" b="1" i="1" dirty="0">
                <a:solidFill>
                  <a:schemeClr val="tx2"/>
                </a:solidFill>
              </a:rPr>
              <a:t>в часах или в рублях</a:t>
            </a:r>
            <a:r>
              <a:rPr lang="ru-RU" b="1" dirty="0">
                <a:solidFill>
                  <a:schemeClr val="tx2"/>
                </a:solidFill>
              </a:rPr>
              <a:t>.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Система </a:t>
            </a:r>
            <a:r>
              <a:rPr lang="ru-RU" dirty="0">
                <a:solidFill>
                  <a:schemeClr val="tx2"/>
                </a:solidFill>
              </a:rPr>
              <a:t>социального заказа </a:t>
            </a:r>
            <a:r>
              <a:rPr lang="ru-RU" dirty="0" smtClean="0">
                <a:solidFill>
                  <a:schemeClr val="tx2"/>
                </a:solidFill>
              </a:rPr>
              <a:t>работает с </a:t>
            </a:r>
            <a:r>
              <a:rPr lang="ru-RU" dirty="0">
                <a:solidFill>
                  <a:schemeClr val="tx2"/>
                </a:solidFill>
              </a:rPr>
              <a:t>натуральными показателями, поэтому в сертификате </a:t>
            </a:r>
            <a:r>
              <a:rPr lang="ru-RU" dirty="0" smtClean="0">
                <a:solidFill>
                  <a:schemeClr val="tx2"/>
                </a:solidFill>
              </a:rPr>
              <a:t>будет отражаться </a:t>
            </a:r>
            <a:r>
              <a:rPr lang="ru-RU" dirty="0">
                <a:solidFill>
                  <a:schemeClr val="tx2"/>
                </a:solidFill>
              </a:rPr>
              <a:t>либо количество доступных человеко-часов (</a:t>
            </a:r>
            <a:r>
              <a:rPr lang="ru-RU" dirty="0" smtClean="0">
                <a:solidFill>
                  <a:schemeClr val="tx2"/>
                </a:solidFill>
              </a:rPr>
              <a:t>т.е. занятий</a:t>
            </a:r>
            <a:r>
              <a:rPr lang="ru-RU" dirty="0">
                <a:solidFill>
                  <a:schemeClr val="tx2"/>
                </a:solidFill>
              </a:rPr>
              <a:t>), либо количество доступных денежных средств для оплаты программы. Сертификат дает ребенку право на получение конкретного объема занятий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ru-RU" b="1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>
                <a:solidFill>
                  <a:schemeClr val="tx2"/>
                </a:solidFill>
              </a:rPr>
              <a:t>Преимущество в продлении на следующий год. </a:t>
            </a:r>
            <a:endParaRPr lang="ru-RU" b="1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Если </a:t>
            </a:r>
            <a:r>
              <a:rPr lang="ru-RU" dirty="0">
                <a:solidFill>
                  <a:schemeClr val="tx2"/>
                </a:solidFill>
              </a:rPr>
              <a:t>ребенок записан на многолетнюю программу, то у него возникает преимущественное право на получение объема часов (либо денежных средств) </a:t>
            </a:r>
            <a:r>
              <a:rPr lang="ru-RU" dirty="0" smtClean="0">
                <a:solidFill>
                  <a:schemeClr val="tx2"/>
                </a:solidFill>
              </a:rPr>
              <a:t>на сертификат </a:t>
            </a:r>
            <a:r>
              <a:rPr lang="ru-RU" dirty="0">
                <a:solidFill>
                  <a:schemeClr val="tx2"/>
                </a:solidFill>
              </a:rPr>
              <a:t>в новом календарном году.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814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Преимущества социального сертификата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>
                <a:solidFill>
                  <a:schemeClr val="tx2"/>
                </a:solidFill>
              </a:rPr>
              <a:t>Интеграция с </a:t>
            </a:r>
            <a:r>
              <a:rPr lang="ru-RU" b="1" i="1" dirty="0" err="1">
                <a:solidFill>
                  <a:schemeClr val="tx2"/>
                </a:solidFill>
              </a:rPr>
              <a:t>Госуслугами</a:t>
            </a:r>
            <a:r>
              <a:rPr lang="ru-RU" b="1" i="1" dirty="0">
                <a:solidFill>
                  <a:schemeClr val="tx2"/>
                </a:solidFill>
              </a:rPr>
              <a:t>. </a:t>
            </a:r>
            <a:endParaRPr lang="ru-RU" b="1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Данные </a:t>
            </a:r>
            <a:r>
              <a:rPr lang="ru-RU" dirty="0">
                <a:solidFill>
                  <a:schemeClr val="tx2"/>
                </a:solidFill>
              </a:rPr>
              <a:t>по социальному сертификату будут выведены в личный кабинет родителя на </a:t>
            </a:r>
            <a:r>
              <a:rPr lang="ru-RU" dirty="0" err="1">
                <a:solidFill>
                  <a:schemeClr val="tx2"/>
                </a:solidFill>
              </a:rPr>
              <a:t>Госуслугах</a:t>
            </a:r>
            <a:r>
              <a:rPr lang="ru-RU" dirty="0">
                <a:solidFill>
                  <a:schemeClr val="tx2"/>
                </a:solidFill>
              </a:rPr>
              <a:t>. Можно </a:t>
            </a:r>
            <a:r>
              <a:rPr lang="ru-RU" sz="2600" dirty="0">
                <a:solidFill>
                  <a:schemeClr val="tx2"/>
                </a:solidFill>
              </a:rPr>
              <a:t>будет</a:t>
            </a:r>
            <a:r>
              <a:rPr lang="ru-RU" dirty="0">
                <a:solidFill>
                  <a:schemeClr val="tx2"/>
                </a:solidFill>
              </a:rPr>
              <a:t> в удобной форме контролировать баланс сертификата и заключенные договора на обучение.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>
                <a:solidFill>
                  <a:schemeClr val="tx2"/>
                </a:solidFill>
              </a:rPr>
              <a:t>Возможность оплаты части </a:t>
            </a:r>
            <a:r>
              <a:rPr lang="ru-RU" b="1" i="1" dirty="0" smtClean="0">
                <a:solidFill>
                  <a:schemeClr val="tx2"/>
                </a:solidFill>
              </a:rPr>
              <a:t>программы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Если </a:t>
            </a:r>
            <a:r>
              <a:rPr lang="ru-RU" dirty="0">
                <a:solidFill>
                  <a:schemeClr val="tx2"/>
                </a:solidFill>
              </a:rPr>
              <a:t>ребенок выбрал несколько программ, количество часов по которым превышает количество часов на сертификате, то родитель может разделить оплату: частично оплатить обучение социальным сертификатом, а оставшуюся часть - за счет собственных средств.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>
                <a:solidFill>
                  <a:schemeClr val="tx2"/>
                </a:solidFill>
              </a:rPr>
              <a:t>Больше выбор программ</a:t>
            </a:r>
            <a:r>
              <a:rPr lang="ru-RU" b="1" dirty="0">
                <a:solidFill>
                  <a:schemeClr val="tx2"/>
                </a:solidFill>
              </a:rPr>
              <a:t>.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Пойти </a:t>
            </a:r>
            <a:r>
              <a:rPr lang="ru-RU" dirty="0">
                <a:solidFill>
                  <a:schemeClr val="tx2"/>
                </a:solidFill>
              </a:rPr>
              <a:t>можно не только в государственное учреждение, но и к частнику, т.к. механизмы социального заказа делают участие частных организаций доступнее. Для родителей – это возможность экономии собственных средств.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77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141</TotalTime>
  <Words>349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Повышение качества и доступности дополнительного образования детей путем внедрения механизма социального сертификата</vt:lpstr>
      <vt:lpstr>Дополнительное образование детей</vt:lpstr>
      <vt:lpstr>Социальный заказ</vt:lpstr>
      <vt:lpstr>Сертификат  дополнительного образования</vt:lpstr>
      <vt:lpstr>Как применить социальный сертификат</vt:lpstr>
      <vt:lpstr>Выбрать и записаться на программу дополнительного образования  можно с помощью</vt:lpstr>
      <vt:lpstr>Что такое социальный сертификат?</vt:lpstr>
      <vt:lpstr>Преимущества социального сертификата</vt:lpstr>
      <vt:lpstr>Преимущества социального сертификата</vt:lpstr>
      <vt:lpstr>Презентация PowerPoint</vt:lpstr>
      <vt:lpstr>Благодарим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качества и доступности дополнительного образования детей путем внедрения механизма социального сертификата</dc:title>
  <dc:creator>1</dc:creator>
  <cp:lastModifiedBy>1</cp:lastModifiedBy>
  <cp:revision>13</cp:revision>
  <dcterms:created xsi:type="dcterms:W3CDTF">2023-10-25T06:17:48Z</dcterms:created>
  <dcterms:modified xsi:type="dcterms:W3CDTF">2023-10-25T08:39:48Z</dcterms:modified>
</cp:coreProperties>
</file>