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75" r:id="rId5"/>
    <p:sldId id="278" r:id="rId6"/>
    <p:sldId id="258" r:id="rId7"/>
    <p:sldId id="264" r:id="rId8"/>
    <p:sldId id="266" r:id="rId9"/>
    <p:sldId id="276" r:id="rId10"/>
    <p:sldId id="277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2AA9E"/>
    <a:srgbClr val="CEE2E0"/>
    <a:srgbClr val="CFE6E0"/>
    <a:srgbClr val="CBFDF8"/>
    <a:srgbClr val="E6FE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0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CBFDF8"/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tx2"/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CBFDF8"/>
                  </a:outerShdw>
                </a:effectLst>
              </a:rPr>
              <a:t>Мониторинг</a:t>
            </a:r>
            <a:r>
              <a:rPr lang="ru-RU" sz="2800" b="1" baseline="0" dirty="0" smtClean="0">
                <a:solidFill>
                  <a:schemeClr val="tx2"/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CBFDF8"/>
                  </a:outerShdw>
                </a:effectLst>
              </a:rPr>
              <a:t> обхвата детей по направлениям</a:t>
            </a:r>
            <a:endParaRPr lang="ru-RU" sz="2800" b="1" dirty="0">
              <a:solidFill>
                <a:schemeClr val="tx2"/>
              </a:solidFill>
              <a:effectLst>
                <a:glow rad="254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CBFDF8"/>
                </a:outerShdw>
              </a:effectLst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физкультурно-спортивная</c:v>
                </c:pt>
                <c:pt idx="1">
                  <c:v>Социально-гуманитарная</c:v>
                </c:pt>
                <c:pt idx="2">
                  <c:v>Художественная</c:v>
                </c:pt>
                <c:pt idx="3">
                  <c:v>Техническая </c:v>
                </c:pt>
                <c:pt idx="4">
                  <c:v>Естественно-научная</c:v>
                </c:pt>
                <c:pt idx="5">
                  <c:v>Туристско-краеведческая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71-4B3B-A3FF-CA6DD4FA6D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физкультурно-спортивная</c:v>
                </c:pt>
                <c:pt idx="1">
                  <c:v>Социально-гуманитарная</c:v>
                </c:pt>
                <c:pt idx="2">
                  <c:v>Художественная</c:v>
                </c:pt>
                <c:pt idx="3">
                  <c:v>Техническая </c:v>
                </c:pt>
                <c:pt idx="4">
                  <c:v>Естественно-научная</c:v>
                </c:pt>
                <c:pt idx="5">
                  <c:v>Туристско-краеведческая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400</c:v>
                </c:pt>
                <c:pt idx="1">
                  <c:v>695</c:v>
                </c:pt>
                <c:pt idx="2">
                  <c:v>575</c:v>
                </c:pt>
                <c:pt idx="3">
                  <c:v>102</c:v>
                </c:pt>
                <c:pt idx="4">
                  <c:v>151</c:v>
                </c:pt>
                <c:pt idx="5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71-4B3B-A3FF-CA6DD4FA6D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6"/>
                <c:pt idx="0">
                  <c:v>физкультурно-спортивная</c:v>
                </c:pt>
                <c:pt idx="1">
                  <c:v>Социально-гуманитарная</c:v>
                </c:pt>
                <c:pt idx="2">
                  <c:v>Художественная</c:v>
                </c:pt>
                <c:pt idx="3">
                  <c:v>Техническая </c:v>
                </c:pt>
                <c:pt idx="4">
                  <c:v>Естественно-научная</c:v>
                </c:pt>
                <c:pt idx="5">
                  <c:v>Туристско-краеведческая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71-4B3B-A3FF-CA6DD4FA6D16}"/>
            </c:ext>
          </c:extLst>
        </c:ser>
        <c:gapWidth val="182"/>
        <c:axId val="120990336"/>
        <c:axId val="161047296"/>
      </c:barChart>
      <c:catAx>
        <c:axId val="1209903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 w="3175">
                  <a:noFill/>
                </a:ln>
                <a:solidFill>
                  <a:srgbClr val="12AA9E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047296"/>
        <c:crosses val="autoZero"/>
        <c:auto val="1"/>
        <c:lblAlgn val="ctr"/>
        <c:lblOffset val="100"/>
      </c:catAx>
      <c:valAx>
        <c:axId val="1610472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99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CBFDF8"/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tx2"/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CBFDF8"/>
                  </a:outerShdw>
                </a:effectLst>
              </a:rPr>
              <a:t>Мониторинг</a:t>
            </a:r>
            <a:r>
              <a:rPr lang="ru-RU" sz="2800" b="1" baseline="0" dirty="0" smtClean="0">
                <a:solidFill>
                  <a:schemeClr val="tx2"/>
                </a:solidFill>
                <a:effectLst>
                  <a:glow rad="254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CBFDF8"/>
                  </a:outerShdw>
                </a:effectLst>
              </a:rPr>
              <a:t> охвата детей по направлениям (социальный сертификат)</a:t>
            </a:r>
            <a:endParaRPr lang="ru-RU" sz="2800" b="1" dirty="0">
              <a:solidFill>
                <a:schemeClr val="tx2"/>
              </a:solidFill>
              <a:effectLst>
                <a:glow rad="25400">
                  <a:schemeClr val="accent1">
                    <a:alpha val="40000"/>
                  </a:schemeClr>
                </a:glow>
                <a:outerShdw blurRad="50800" dist="50800" dir="5400000" algn="ctr" rotWithShape="0">
                  <a:srgbClr val="CBFDF8"/>
                </a:outerShdw>
              </a:effectLst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4"/>
                <c:pt idx="0">
                  <c:v>физкультурно-спортивная</c:v>
                </c:pt>
                <c:pt idx="1">
                  <c:v>Социально-гуманитарная</c:v>
                </c:pt>
                <c:pt idx="2">
                  <c:v>Художественная</c:v>
                </c:pt>
                <c:pt idx="3">
                  <c:v>Техническая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71-4B3B-A3FF-CA6DD4FA6D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программ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4"/>
                <c:pt idx="0">
                  <c:v>физкультурно-спортивная</c:v>
                </c:pt>
                <c:pt idx="1">
                  <c:v>Социально-гуманитарная</c:v>
                </c:pt>
                <c:pt idx="2">
                  <c:v>Художественная</c:v>
                </c:pt>
                <c:pt idx="3">
                  <c:v>Техническая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71-4B3B-A3FF-CA6DD4FA6D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Лист1!$A$2:$A$7</c:f>
              <c:strCache>
                <c:ptCount val="4"/>
                <c:pt idx="0">
                  <c:v>физкультурно-спортивная</c:v>
                </c:pt>
                <c:pt idx="1">
                  <c:v>Социально-гуманитарная</c:v>
                </c:pt>
                <c:pt idx="2">
                  <c:v>Художественная</c:v>
                </c:pt>
                <c:pt idx="3">
                  <c:v>Техническая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71-4B3B-A3FF-CA6DD4FA6D16}"/>
            </c:ext>
          </c:extLst>
        </c:ser>
        <c:gapWidth val="182"/>
        <c:axId val="161210368"/>
        <c:axId val="161211904"/>
      </c:barChart>
      <c:catAx>
        <c:axId val="1612103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 w="3175">
                  <a:noFill/>
                </a:ln>
                <a:solidFill>
                  <a:srgbClr val="12AA9E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211904"/>
        <c:crosses val="autoZero"/>
        <c:auto val="1"/>
        <c:lblAlgn val="ctr"/>
        <c:lblOffset val="100"/>
      </c:catAx>
      <c:valAx>
        <c:axId val="1612119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21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0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2"/>
                </a:solidFill>
                <a:latin typeface="Montserrat"/>
              </a:rPr>
              <a:t>Динамика охвата детей от 5 до 18 лет</a:t>
            </a:r>
            <a:endParaRPr lang="ru-RU" b="1" dirty="0">
              <a:solidFill>
                <a:schemeClr val="tx2"/>
              </a:solidFill>
              <a:latin typeface="Montserrat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2599286417322809E-2"/>
          <c:y val="0.10320711717475903"/>
          <c:w val="0.91740071358267761"/>
          <c:h val="0.767486542354420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человек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dd/mm/yyyy</c:formatCode>
                <c:ptCount val="5"/>
                <c:pt idx="0">
                  <c:v>45174</c:v>
                </c:pt>
                <c:pt idx="1">
                  <c:v>45187</c:v>
                </c:pt>
                <c:pt idx="2">
                  <c:v>45200</c:v>
                </c:pt>
                <c:pt idx="3">
                  <c:v>45209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839</c:v>
                </c:pt>
                <c:pt idx="1">
                  <c:v>851</c:v>
                </c:pt>
                <c:pt idx="2">
                  <c:v>850</c:v>
                </c:pt>
                <c:pt idx="3">
                  <c:v>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F3-4CB0-AC2A-2AD6B88F25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заявки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dd/mm/yyyy</c:formatCode>
                <c:ptCount val="5"/>
                <c:pt idx="0">
                  <c:v>45174</c:v>
                </c:pt>
                <c:pt idx="1">
                  <c:v>45187</c:v>
                </c:pt>
                <c:pt idx="2">
                  <c:v>45200</c:v>
                </c:pt>
                <c:pt idx="3">
                  <c:v>45209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1894</c:v>
                </c:pt>
                <c:pt idx="1">
                  <c:v>2008</c:v>
                </c:pt>
                <c:pt idx="2">
                  <c:v>2120</c:v>
                </c:pt>
                <c:pt idx="3">
                  <c:v>2130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F3-4CB0-AC2A-2AD6B88F2524}"/>
            </c:ext>
          </c:extLst>
        </c:ser>
        <c:gapWidth val="219"/>
        <c:overlap val="-27"/>
        <c:axId val="164481664"/>
        <c:axId val="164757888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Лист1!$A$2:$A$6</c:f>
              <c:numCache>
                <c:formatCode>dd/mm/yyyy</c:formatCode>
                <c:ptCount val="5"/>
                <c:pt idx="0">
                  <c:v>45174</c:v>
                </c:pt>
                <c:pt idx="1">
                  <c:v>45187</c:v>
                </c:pt>
                <c:pt idx="2">
                  <c:v>45200</c:v>
                </c:pt>
                <c:pt idx="3">
                  <c:v>45209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F3-4CB0-AC2A-2AD6B88F2524}"/>
            </c:ext>
          </c:extLst>
        </c:ser>
        <c:marker val="1"/>
        <c:axId val="164760960"/>
        <c:axId val="164759424"/>
      </c:lineChart>
      <c:dateAx>
        <c:axId val="164481664"/>
        <c:scaling>
          <c:orientation val="minMax"/>
        </c:scaling>
        <c:axPos val="b"/>
        <c:numFmt formatCode="dd/mm/yyyy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57888"/>
        <c:crosses val="autoZero"/>
        <c:auto val="1"/>
        <c:lblOffset val="100"/>
        <c:baseTimeUnit val="days"/>
        <c:minorUnit val="1"/>
        <c:minorTimeUnit val="days"/>
      </c:dateAx>
      <c:valAx>
        <c:axId val="1647578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481664"/>
        <c:crosses val="autoZero"/>
        <c:crossBetween val="between"/>
      </c:valAx>
      <c:valAx>
        <c:axId val="164759424"/>
        <c:scaling>
          <c:orientation val="minMax"/>
        </c:scaling>
        <c:axPos val="r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760960"/>
        <c:crosses val="max"/>
        <c:crossBetween val="between"/>
      </c:valAx>
      <c:dateAx>
        <c:axId val="164760960"/>
        <c:scaling>
          <c:orientation val="minMax"/>
        </c:scaling>
        <c:delete val="1"/>
        <c:axPos val="b"/>
        <c:numFmt formatCode="dd/mm/yyyy" sourceLinked="1"/>
        <c:tickLblPos val="nextTo"/>
        <c:crossAx val="164759424"/>
        <c:crosses val="autoZero"/>
        <c:auto val="1"/>
        <c:lblOffset val="100"/>
        <c:baseTimeUnit val="days"/>
      </c:dateAx>
    </c:plotArea>
    <c:legend>
      <c:legendPos val="b"/>
      <c:legendEntry>
        <c:idx val="2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4544C-F0A9-4AEE-8282-E313084C9E9B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1BED0-44A1-4CE4-A87D-9E5BE7F593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11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39582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42738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09287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0318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77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93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0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2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118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259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0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08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98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80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04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410F-2D07-4DAB-A466-3496B36587D3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335F-994F-4474-9A32-AF1AF65E6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50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46667"/>
            <a:ext cx="12192000" cy="6011333"/>
          </a:xfrm>
          <a:prstGeom prst="rect">
            <a:avLst/>
          </a:prstGeom>
          <a:solidFill>
            <a:srgbClr val="12A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0876" y="2120763"/>
            <a:ext cx="11192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yriad Pro" panose="020B0503030403020204" pitchFamily="34" charset="0"/>
              </a:rPr>
              <a:t>Анализ ситуации </a:t>
            </a:r>
          </a:p>
          <a:p>
            <a:pPr algn="ctr"/>
            <a:r>
              <a:rPr lang="ru-RU" sz="3200" b="1" dirty="0" smtClean="0">
                <a:latin typeface="Myriad Pro" panose="020B0503030403020204" pitchFamily="34" charset="0"/>
              </a:rPr>
              <a:t>в </a:t>
            </a:r>
            <a:r>
              <a:rPr lang="ru-RU" sz="3200" b="1" dirty="0" err="1" smtClean="0">
                <a:latin typeface="Myriad Pro" panose="020B0503030403020204" pitchFamily="34" charset="0"/>
              </a:rPr>
              <a:t>Пучежском</a:t>
            </a:r>
            <a:r>
              <a:rPr lang="ru-RU" sz="3200" b="1" dirty="0" smtClean="0">
                <a:latin typeface="Myriad Pro" panose="020B0503030403020204" pitchFamily="34" charset="0"/>
              </a:rPr>
              <a:t> муниципальном районе</a:t>
            </a:r>
          </a:p>
          <a:p>
            <a:pPr algn="ctr"/>
            <a:r>
              <a:rPr lang="ru-RU" sz="3200" b="1" dirty="0" smtClean="0">
                <a:latin typeface="Myriad Pro" panose="020B0503030403020204" pitchFamily="34" charset="0"/>
              </a:rPr>
              <a:t>по внедрению социального заказа в 2023 году </a:t>
            </a:r>
            <a:endParaRPr lang="ru-RU" sz="3200" dirty="0">
              <a:latin typeface="Myriad Pro" panose="020B0503030403020204" pitchFamily="34" charset="0"/>
            </a:endParaRPr>
          </a:p>
        </p:txBody>
      </p:sp>
      <p:sp>
        <p:nvSpPr>
          <p:cNvPr id="8" name="Google Shape;85;p1">
            <a:extLst>
              <a:ext uri="{FF2B5EF4-FFF2-40B4-BE49-F238E27FC236}">
                <a16:creationId xmlns:a16="http://schemas.microsoft.com/office/drawing/2014/main" xmlns="" id="{48569FE3-22CD-44D1-A2A9-5D6EAC78ECFC}"/>
              </a:ext>
            </a:extLst>
          </p:cNvPr>
          <p:cNvSpPr txBox="1">
            <a:spLocks/>
          </p:cNvSpPr>
          <p:nvPr/>
        </p:nvSpPr>
        <p:spPr>
          <a:xfrm>
            <a:off x="0" y="6414317"/>
            <a:ext cx="12192000" cy="36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ctr" rtl="0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ctr" rtl="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kern="0" dirty="0" smtClean="0">
                <a:solidFill>
                  <a:schemeClr val="bg1"/>
                </a:solidFill>
              </a:rPr>
              <a:t> 2023 </a:t>
            </a:r>
            <a:r>
              <a:rPr lang="ru-RU" sz="1400" kern="0" dirty="0">
                <a:solidFill>
                  <a:schemeClr val="bg1"/>
                </a:solidFill>
              </a:rPr>
              <a:t>г.</a:t>
            </a:r>
          </a:p>
        </p:txBody>
      </p:sp>
      <p:sp>
        <p:nvSpPr>
          <p:cNvPr id="9" name="Google Shape;85;p1"/>
          <p:cNvSpPr txBox="1">
            <a:spLocks/>
          </p:cNvSpPr>
          <p:nvPr/>
        </p:nvSpPr>
        <p:spPr>
          <a:xfrm>
            <a:off x="6899564" y="5170606"/>
            <a:ext cx="5041295" cy="84644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Лукичева Наталья Николаевна,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руководитель Муниципального опорного центра в </a:t>
            </a:r>
            <a:r>
              <a:rPr lang="ru-RU" sz="1800" dirty="0" err="1" smtClean="0"/>
              <a:t>Пучежском</a:t>
            </a:r>
            <a:r>
              <a:rPr lang="ru-RU" sz="1800" dirty="0" smtClean="0"/>
              <a:t> муниципальном районе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1289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239485" y="0"/>
            <a:ext cx="12192000" cy="69102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Montserrat"/>
              </a:rPr>
              <a:t>Достижения, проблемы, пути решения</a:t>
            </a:r>
            <a:endParaRPr lang="ru-RU" sz="2800" b="1" dirty="0">
              <a:solidFill>
                <a:schemeClr val="tx2"/>
              </a:solidFill>
              <a:latin typeface="Montserra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5374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Участие </a:t>
            </a:r>
            <a:r>
              <a:rPr lang="ru-RU" b="1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учреждений дополнительного образования в реализации социального </a:t>
            </a: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заказа;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организация </a:t>
            </a:r>
            <a:r>
              <a:rPr lang="ru-RU" b="1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информационной кампании для обеспечения максимального охвата целевой аудитории (родители, законные представители, обучающиеся) и поддержка участников социального </a:t>
            </a: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заказа;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анкетирование </a:t>
            </a:r>
            <a:r>
              <a:rPr lang="ru-RU" b="1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родителей для выявления наиболее востребованных направлений дополнительного </a:t>
            </a: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образования;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выделение </a:t>
            </a:r>
            <a:r>
              <a:rPr lang="ru-RU" b="1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достаточного объема финансирования для обеспечения охвата </a:t>
            </a: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детей;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мотивация </a:t>
            </a:r>
            <a:r>
              <a:rPr lang="ru-RU" b="1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педагогов через введения стимулирующих выплаты за эффективную работу в рамках социального </a:t>
            </a:r>
            <a:r>
              <a:rPr lang="ru-RU" b="1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заказа;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kern="0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п</a:t>
            </a:r>
            <a:r>
              <a:rPr lang="ru-RU" b="1" kern="0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ри </a:t>
            </a:r>
            <a:r>
              <a:rPr lang="ru-RU" b="1" kern="0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планировании охвата детей 25% не были просчитаны все возможные риски внедрения </a:t>
            </a:r>
            <a:r>
              <a:rPr lang="ru-RU" b="1" kern="0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социального заказа;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kern="0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не </a:t>
            </a:r>
            <a:r>
              <a:rPr lang="ru-RU" b="1" kern="0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пропорциональное распределение количества мест по социальному заказу между двумя учреждениями дополнительного образования в </a:t>
            </a:r>
            <a:r>
              <a:rPr lang="ru-RU" b="1" kern="0" dirty="0" err="1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Пучежском</a:t>
            </a:r>
            <a:r>
              <a:rPr lang="ru-RU" b="1" kern="0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 муниципальном </a:t>
            </a:r>
            <a:r>
              <a:rPr lang="ru-RU" b="1" kern="0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районе;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kern="0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недостаточная </a:t>
            </a:r>
            <a:r>
              <a:rPr lang="ru-RU" b="1" kern="0" dirty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материально-техническая база для внедрения дополнительных общеобразовательных </a:t>
            </a:r>
            <a:r>
              <a:rPr lang="ru-RU" b="1" kern="0" dirty="0" smtClean="0">
                <a:latin typeface="Times New Roman" pitchFamily="18" charset="0"/>
                <a:ea typeface="Montserrat"/>
                <a:cs typeface="Times New Roman" pitchFamily="18" charset="0"/>
                <a:sym typeface="Montserrat"/>
              </a:rPr>
              <a:t>программ;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kern="0" dirty="0">
                <a:latin typeface="Times New Roman" pitchFamily="18" charset="0"/>
                <a:cs typeface="Times New Roman" pitchFamily="18" charset="0"/>
                <a:sym typeface="Montserrat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участие в реализации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социального заказа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учреждений, подведомственных органам управления культурой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  <a:sym typeface="Montserrat"/>
              </a:rPr>
              <a:t>.</a:t>
            </a:r>
            <a:endParaRPr lang="ru-RU" b="1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343" y="0"/>
            <a:ext cx="10700657" cy="6858000"/>
          </a:xfrm>
          <a:prstGeom prst="rect">
            <a:avLst/>
          </a:prstGeom>
          <a:solidFill>
            <a:srgbClr val="12A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481941" y="2355425"/>
            <a:ext cx="87194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Спасибо за внимание!</a:t>
            </a:r>
            <a:endParaRPr lang="ru-RU" sz="5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Google Shape;85;p1"/>
          <p:cNvSpPr txBox="1">
            <a:spLocks/>
          </p:cNvSpPr>
          <p:nvPr/>
        </p:nvSpPr>
        <p:spPr>
          <a:xfrm>
            <a:off x="4629150" y="5170606"/>
            <a:ext cx="7353301" cy="10284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Сайт МОЦ: </a:t>
            </a:r>
            <a:r>
              <a:rPr lang="en-US" sz="1800" dirty="0">
                <a:solidFill>
                  <a:schemeClr val="bg1"/>
                </a:solidFill>
              </a:rPr>
              <a:t>http://xn--d1a2ak.xn----8sbacgofcmm8cgdgu6b3d.xn--p1ai/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Юридический адрес: Ивановская область, г. Пучеж, ул. Радищева, д.42.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Руководитель МОЦ: Лукичева Н.Н.</a:t>
            </a:r>
          </a:p>
        </p:txBody>
      </p:sp>
    </p:spTree>
    <p:extLst>
      <p:ext uri="{BB962C8B-B14F-4D97-AF65-F5344CB8AC3E}">
        <p14:creationId xmlns:p14="http://schemas.microsoft.com/office/powerpoint/2010/main" xmlns="" val="21479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174172" y="185057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61363" y="161317"/>
            <a:ext cx="10741098" cy="5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221668"/>
              </a:buClr>
              <a:buSzPts val="2880"/>
            </a:pPr>
            <a:r>
              <a:rPr lang="ru-RU" sz="2800" b="1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АНАЛИЗ ТЕКУЩЕЙ СИТУАЦИИ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D13365B-ABCC-4FF0-AF19-91D37EA19B36}"/>
              </a:ext>
            </a:extLst>
          </p:cNvPr>
          <p:cNvSpPr txBox="1"/>
          <p:nvPr/>
        </p:nvSpPr>
        <p:spPr>
          <a:xfrm>
            <a:off x="390309" y="698862"/>
            <a:ext cx="114206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Общее количество детей в </a:t>
            </a:r>
            <a:r>
              <a:rPr lang="ru-RU" sz="1400" dirty="0" err="1" smtClean="0"/>
              <a:t>Пучежском</a:t>
            </a:r>
            <a:r>
              <a:rPr lang="ru-RU" sz="1400" dirty="0" smtClean="0"/>
              <a:t> муниципальном районе по данным Росстата- </a:t>
            </a:r>
            <a:r>
              <a:rPr lang="ru-RU" sz="1400" b="1" u="sng" dirty="0" smtClean="0"/>
              <a:t>1267чел</a:t>
            </a:r>
            <a:r>
              <a:rPr lang="ru-RU" sz="1400" dirty="0" smtClean="0"/>
              <a:t>.</a:t>
            </a:r>
          </a:p>
          <a:p>
            <a:pPr lvl="0"/>
            <a:r>
              <a:rPr lang="ru-RU" sz="1400" dirty="0" smtClean="0"/>
              <a:t>Охват детей дополнительным образованием по данным системы Навигатор  на 16.10.23г.  916 чел.-</a:t>
            </a:r>
            <a:r>
              <a:rPr lang="ru-RU" sz="1400" b="1" u="sng" dirty="0" smtClean="0"/>
              <a:t>72,3%</a:t>
            </a:r>
            <a:endParaRPr lang="ru-RU" sz="1400" dirty="0" smtClean="0"/>
          </a:p>
          <a:p>
            <a:pPr lvl="0"/>
            <a:r>
              <a:rPr lang="ru-RU" sz="1400" u="sng" dirty="0" smtClean="0"/>
              <a:t>% реализации программ в МО по направленности,  программы, доступных оплатой сертификатом.</a:t>
            </a:r>
            <a:endParaRPr lang="ru-RU" sz="1400" dirty="0" smtClean="0"/>
          </a:p>
          <a:p>
            <a:r>
              <a:rPr lang="ru-RU" sz="1400" b="1" dirty="0" smtClean="0"/>
              <a:t>Всего программ в МО 2023 г.: 60 из  них 18 прошли экспертизу (2022г. 72 программы)</a:t>
            </a:r>
            <a:endParaRPr lang="ru-RU" sz="1400" b="1" dirty="0" smtClean="0"/>
          </a:p>
          <a:p>
            <a:r>
              <a:rPr lang="ru-RU" sz="1400" b="1" u="sng" dirty="0" smtClean="0"/>
              <a:t>Программы доступные оплатой сертификатом- 11 программ</a:t>
            </a:r>
            <a:endParaRPr lang="ru-RU" sz="1400" dirty="0" smtClean="0"/>
          </a:p>
          <a:p>
            <a:r>
              <a:rPr lang="ru-RU" sz="1400" dirty="0" err="1" smtClean="0"/>
              <a:t>Физкультурно</a:t>
            </a:r>
            <a:r>
              <a:rPr lang="ru-RU" sz="1400" dirty="0" smtClean="0"/>
              <a:t> - спортивная направленность -2 программы – 18%</a:t>
            </a:r>
          </a:p>
          <a:p>
            <a:r>
              <a:rPr lang="ru-RU" sz="1400" dirty="0" smtClean="0"/>
              <a:t>Техническая направленность - 1программа -9%</a:t>
            </a:r>
          </a:p>
          <a:p>
            <a:r>
              <a:rPr lang="ru-RU" sz="1400" dirty="0" smtClean="0"/>
              <a:t>Художественная направленность - 6 программ- 55%</a:t>
            </a:r>
          </a:p>
          <a:p>
            <a:r>
              <a:rPr lang="ru-RU" sz="1400" dirty="0" smtClean="0"/>
              <a:t>Социально – гуманитарная- 2 программы-18%</a:t>
            </a:r>
          </a:p>
          <a:p>
            <a:pPr marL="249238"/>
            <a:r>
              <a:rPr lang="ru-RU" sz="1400" b="1" dirty="0" smtClean="0"/>
              <a:t>Сеть </a:t>
            </a:r>
            <a:r>
              <a:rPr lang="ru-RU" sz="1400" b="1" dirty="0"/>
              <a:t>организаций, реализующих дополнительные общеобразовательные </a:t>
            </a:r>
            <a:r>
              <a:rPr lang="ru-RU" sz="1400" b="1" dirty="0" smtClean="0"/>
              <a:t>программы в муниципальном образовании: </a:t>
            </a:r>
          </a:p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5 общеобразовательных учреждений: 786 человек;</a:t>
            </a:r>
          </a:p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3 дошкольных образовательных учреждения: 5-7 лет – 1</a:t>
            </a:r>
            <a:r>
              <a:rPr lang="en-US" sz="1400" dirty="0" smtClean="0"/>
              <a:t>34</a:t>
            </a:r>
            <a:r>
              <a:rPr lang="ru-RU" sz="1400" dirty="0" smtClean="0"/>
              <a:t> человек;</a:t>
            </a:r>
          </a:p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2 учреждения дополнительного образования: 675 человек.</a:t>
            </a:r>
          </a:p>
          <a:p>
            <a:pPr marL="249238"/>
            <a:r>
              <a:rPr lang="ru-RU" sz="1400" b="1" dirty="0" smtClean="0"/>
              <a:t>Численность </a:t>
            </a:r>
            <a:r>
              <a:rPr lang="ru-RU" sz="1400" b="1" dirty="0"/>
              <a:t>педагогов дополнительного образования </a:t>
            </a:r>
            <a:r>
              <a:rPr lang="ru-RU" sz="1400" b="1" dirty="0" smtClean="0"/>
              <a:t>детей – 20 человек (10 педагогов дополнительного образования)</a:t>
            </a:r>
            <a:endParaRPr lang="ru-RU" sz="1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96687" y="4106456"/>
          <a:ext cx="9724575" cy="244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225"/>
                <a:gridCol w="1389225"/>
                <a:gridCol w="1389225"/>
                <a:gridCol w="1389225"/>
                <a:gridCol w="1389225"/>
                <a:gridCol w="1389225"/>
                <a:gridCol w="1389225"/>
              </a:tblGrid>
              <a:tr h="605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2023г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Охват детей 2023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Охват детей %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2023  (данные Росстата1267чел.)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Охват детей 2022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Охват детей %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2022 (  данные Росстата 1176 чел.)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техническая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8/13%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9/13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Туристко  -краеведческая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1/1%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1/1%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Физкультурно-спортивная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16/26,7%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19/ 26%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331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369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31,4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Социально-гуманитарная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16/ 26,7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18/25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31,8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художественная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11/18,3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13/18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366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28,9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28,9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Естественно -научная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10/13,3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12/16,6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367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373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62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638" indent="0" algn="ctr"/>
            <a:r>
              <a:rPr lang="ru-RU" sz="2800" b="1" dirty="0">
                <a:solidFill>
                  <a:schemeClr val="tx2"/>
                </a:solidFill>
                <a:latin typeface="Montserrat"/>
              </a:rPr>
              <a:t>Имеющаяся инфраструктура </a:t>
            </a:r>
            <a:r>
              <a:rPr lang="ru-RU" sz="2800" b="1" dirty="0" smtClean="0">
                <a:solidFill>
                  <a:schemeClr val="tx2"/>
                </a:solidFill>
                <a:latin typeface="Montserrat"/>
              </a:rPr>
              <a:t>дополнительного образования</a:t>
            </a:r>
            <a:endParaRPr lang="ru-RU" sz="2800" b="1" dirty="0">
              <a:solidFill>
                <a:schemeClr val="tx2"/>
              </a:solidFill>
              <a:latin typeface="Montserra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6438" lvl="1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Пучежском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муниципальном районе с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01.09.2023 года открыты Точка роста в двух образовательных учреждениях: МОУ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Илья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Высоковская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школа, МОУ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Сеготская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школа;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49238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Продолжают свою работу Точки роста в  МОУ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Пучежская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гимназия и МОУ «Лицей г. Пучеж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492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Пучежском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муниципальном районе 2 учреждения дополнительного образования реализуют социальный заказ: МУ ДО «Детско-юношеский центр г. Пучеж» и МУ ДО «Центр детского творчества г. Пучеж».</a:t>
            </a:r>
          </a:p>
          <a:p>
            <a:pPr marL="249238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Стоимость сертификата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Пучежском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муниципальном районе составляет 8510,0 рублей. Стоимость чел/час ДЮЦ – 157,29 руб., ЦДТ – 54,49 руб..</a:t>
            </a:r>
          </a:p>
          <a:p>
            <a:pPr marL="249238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Пучежском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муниципальном районе мест, доступных оплатой сертификатом по плану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407. На 10.10.2023 заключено 49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договоров, в виду того, что образовательные услуги оказываются по двум программам, на которые хватает оплаты сертификатом.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688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0969310"/>
              </p:ext>
            </p:extLst>
          </p:nvPr>
        </p:nvGraphicFramePr>
        <p:xfrm>
          <a:off x="540327" y="484910"/>
          <a:ext cx="10813473" cy="606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273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graphicFrame>
        <p:nvGraphicFramePr>
          <p:cNvPr id="4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4797887"/>
              </p:ext>
            </p:extLst>
          </p:nvPr>
        </p:nvGraphicFramePr>
        <p:xfrm>
          <a:off x="511629" y="283029"/>
          <a:ext cx="11255828" cy="621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1870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750736" y="362621"/>
            <a:ext cx="10486042" cy="5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221668"/>
              </a:buClr>
              <a:buSzPts val="2880"/>
            </a:pPr>
            <a:r>
              <a:rPr lang="ru-RU" sz="2400" b="1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АНАЛИЗ ТЕКУЩЕЙ СИТУАЦИИ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785D988-A5C2-4FF3-8329-C180372ECBB3}"/>
              </a:ext>
            </a:extLst>
          </p:cNvPr>
          <p:cNvSpPr txBox="1"/>
          <p:nvPr/>
        </p:nvSpPr>
        <p:spPr>
          <a:xfrm>
            <a:off x="162907" y="900715"/>
            <a:ext cx="938604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Динамика охвата дополнительным образованием детей в возрасте от 5 до 18 </a:t>
            </a:r>
            <a:r>
              <a:rPr lang="ru-RU" dirty="0" smtClean="0"/>
              <a:t>лет:</a:t>
            </a:r>
          </a:p>
          <a:p>
            <a:r>
              <a:rPr lang="ru-RU" dirty="0"/>
              <a:t>На </a:t>
            </a:r>
            <a:r>
              <a:rPr lang="ru-RU" dirty="0" smtClean="0"/>
              <a:t>05.09.2023– 839 человек, 1894 заявки.</a:t>
            </a:r>
          </a:p>
          <a:p>
            <a:r>
              <a:rPr lang="ru-RU" dirty="0" smtClean="0"/>
              <a:t>На 18.09.2023 – 851 человек, 2008 заявки.</a:t>
            </a:r>
          </a:p>
          <a:p>
            <a:r>
              <a:rPr lang="ru-RU" dirty="0" smtClean="0"/>
              <a:t>На 01.10.2023 – 850 человек, 2120 заявки.</a:t>
            </a:r>
          </a:p>
          <a:p>
            <a:r>
              <a:rPr lang="ru-RU" dirty="0" smtClean="0"/>
              <a:t>На 10.1</a:t>
            </a:r>
            <a:r>
              <a:rPr lang="en-US" dirty="0" smtClean="0"/>
              <a:t>0</a:t>
            </a:r>
            <a:r>
              <a:rPr lang="ru-RU" dirty="0" smtClean="0"/>
              <a:t>.2023 – 862 человек, 2130 заявки.</a:t>
            </a:r>
            <a:endParaRPr lang="ru-RU" dirty="0"/>
          </a:p>
          <a:p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470575458"/>
              </p:ext>
            </p:extLst>
          </p:nvPr>
        </p:nvGraphicFramePr>
        <p:xfrm>
          <a:off x="4322618" y="1667713"/>
          <a:ext cx="7584830" cy="514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316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58600" y="178066"/>
            <a:ext cx="10997080" cy="1236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221668"/>
              </a:buClr>
              <a:buSzPts val="2880"/>
            </a:pPr>
            <a:r>
              <a:rPr lang="ru-RU" sz="2240" b="1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МОДЕЛИ ВЫРАВНИВАНИЯ ДОСТУПНОСТИ </a:t>
            </a:r>
            <a:r>
              <a:rPr lang="en-US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US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ДОПОЛНИТЕЛЬНЫХ </a:t>
            </a:r>
            <a:r>
              <a:rPr lang="ru-RU" sz="2240" b="1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ОБЩЕОБРАЗОВАТЕЛЬНЫХ ПРОГРАММ </a:t>
            </a:r>
            <a:r>
              <a:rPr lang="ru-RU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ДЛЯ </a:t>
            </a:r>
            <a:r>
              <a:rPr lang="ru-RU" sz="2240" b="1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ДЕТЕЙ </a:t>
            </a:r>
            <a:r>
              <a:rPr lang="en-US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US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2240" b="1" dirty="0" smtClean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С </a:t>
            </a:r>
            <a:r>
              <a:rPr lang="ru-RU" sz="2240" b="1" dirty="0">
                <a:solidFill>
                  <a:schemeClr val="tx2"/>
                </a:solidFill>
                <a:latin typeface="Montserrat"/>
                <a:ea typeface="Montserrat"/>
                <a:cs typeface="Montserrat"/>
                <a:sym typeface="Montserrat"/>
              </a:rPr>
              <a:t>РАЗЛИЧНЫМИ ОБРАЗОВАТЕЛЬНЫМИ ВОЗМОЖНОСТЯМИ И ПОТРЕБНОСТЯМИ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9BE733-B7FA-462B-B591-CCD0BEC916B1}"/>
              </a:ext>
            </a:extLst>
          </p:cNvPr>
          <p:cNvSpPr txBox="1"/>
          <p:nvPr/>
        </p:nvSpPr>
        <p:spPr>
          <a:xfrm>
            <a:off x="179910" y="1414242"/>
            <a:ext cx="109757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Информирование детей, родителей(законных представителей) о возможности получения дополнительных образовательных услуг по адаптированным дополнительным программам.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данный момент детей с ОВЗ, ТЖС, инвалидов по дополнительным образовательным программам не обучается.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8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213548" y="178067"/>
            <a:ext cx="10184486" cy="757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221668"/>
              </a:buClr>
              <a:buSzPts val="2880"/>
            </a:pPr>
            <a:r>
              <a:rPr lang="ru-RU" sz="20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ИНФОРМАЦИОННАЯ</a:t>
            </a:r>
            <a:r>
              <a:rPr lang="ru-RU" sz="18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 КАМПАНИЯ </a:t>
            </a:r>
            <a:br>
              <a:rPr lang="ru-RU" sz="18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18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В ПУЧЕЖСКОМ МУНИЦИПАЛЬНОМ ОБРАЗОВАНИИ</a:t>
            </a:r>
            <a:endParaRPr lang="ru-RU" sz="1800" b="1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547" y="935110"/>
            <a:ext cx="11244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. </a:t>
            </a:r>
            <a:endParaRPr lang="ru-RU" sz="11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1393371" y="1175657"/>
            <a:ext cx="9427030" cy="5734594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70114" y="1306286"/>
            <a:ext cx="1115785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компания в МО: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Проведение родительских собраний в образовательных учреждениях района ( август, сентябрь)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информационная компания в группах в сети Интернет образовательных организаций и педагогов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размещение информации на официальных сайтах образовательных учреждений,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консультирование  родителей (законных представителей)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проведение МОЦ День открытых дверей.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Montserrat"/>
              </a:rPr>
              <a:t>Анализ выравнивания доступности дополнительного образования в разрезе направленности</a:t>
            </a:r>
            <a:endParaRPr lang="ru-RU" sz="2800" b="1" dirty="0">
              <a:solidFill>
                <a:schemeClr val="tx2"/>
              </a:solidFill>
              <a:latin typeface="Montserra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314" y="1836511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Большинство потребителей не сталкиваются с препятствиями для получения услуги.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Выбор учреждений дополнительного образования обучающимися, родителями (законными представителями) , в которых имеются интересующие направления образования.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Высокий уровень доступности дополнительного образования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Пучежском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муниципальном районе.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Высокий уровень обеспеченности бюджетными местами.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Самыми востребованными являются программы социально-гуманитарной и художественной направленности.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Туристско-краеведческая направленность менее востребована. Причина – отсутствие квалифицированных педагогических кадров, отсутствие материально-технической базы.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653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819</Words>
  <Application>Microsoft Office PowerPoint</Application>
  <PresentationFormat>Произвольный</PresentationFormat>
  <Paragraphs>125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АНАЛИЗ ТЕКУЩЕЙ СИТУАЦИИ</vt:lpstr>
      <vt:lpstr>Имеющаяся инфраструктура дополнительного образования</vt:lpstr>
      <vt:lpstr>Слайд 4</vt:lpstr>
      <vt:lpstr>Слайд 5</vt:lpstr>
      <vt:lpstr>АНАЛИЗ ТЕКУЩЕЙ СИТУАЦИИ</vt:lpstr>
      <vt:lpstr>МОДЕЛИ ВЫРАВНИВАНИЯ ДОСТУПНОСТИ  ДОПОЛНИТЕЛЬНЫХ ОБЩЕОБРАЗОВАТЕЛЬНЫХ ПРОГРАММ ДЛЯ ДЕТЕЙ  С РАЗЛИЧНЫМИ ОБРАЗОВАТЕЛЬНЫМИ ВОЗМОЖНОСТЯМИ И ПОТРЕБНОСТЯМИ</vt:lpstr>
      <vt:lpstr>ИНФОРМАЦИОННАЯ КАМПАНИЯ  В ПУЧЕЖСКОМ МУНИЦИПАЛЬНОМ ОБРАЗОВАНИИ</vt:lpstr>
      <vt:lpstr>Анализ выравнивания доступности дополнительного образования в разрезе направленности</vt:lpstr>
      <vt:lpstr>Достижения, проблемы, пути решения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WorkPC1</dc:creator>
  <cp:lastModifiedBy>1</cp:lastModifiedBy>
  <cp:revision>100</cp:revision>
  <dcterms:created xsi:type="dcterms:W3CDTF">2022-12-08T06:22:18Z</dcterms:created>
  <dcterms:modified xsi:type="dcterms:W3CDTF">2023-10-19T10:51:34Z</dcterms:modified>
</cp:coreProperties>
</file>